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305775-045F-B8FD-A855-1F714FF34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211015"/>
            <a:ext cx="7766936" cy="2837498"/>
          </a:xfrm>
        </p:spPr>
        <p:txBody>
          <a:bodyPr/>
          <a:lstStyle/>
          <a:p>
            <a:pPr algn="l"/>
            <a:r>
              <a:rPr lang="el-GR" dirty="0"/>
              <a:t>Ενεργειακοί Περίπατοι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8D4B186-6C2C-C965-CA0E-CC56091110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041379" cy="2235667"/>
          </a:xfrm>
        </p:spPr>
        <p:txBody>
          <a:bodyPr>
            <a:normAutofit/>
          </a:bodyPr>
          <a:lstStyle/>
          <a:p>
            <a:pPr algn="l"/>
            <a:r>
              <a:rPr lang="el-GR" sz="2800" b="1" dirty="0"/>
              <a:t>1</a:t>
            </a:r>
            <a:r>
              <a:rPr lang="en-US" sz="2800" b="1" dirty="0"/>
              <a:t>o</a:t>
            </a:r>
            <a:r>
              <a:rPr lang="el-GR" sz="2800" b="1" dirty="0"/>
              <a:t> ΕΠΑΛ </a:t>
            </a:r>
            <a:r>
              <a:rPr lang="el-GR" sz="2800" b="1" dirty="0" err="1"/>
              <a:t>Μαντουδίου</a:t>
            </a:r>
            <a:r>
              <a:rPr lang="el-GR" sz="2800" b="1" dirty="0"/>
              <a:t> </a:t>
            </a:r>
          </a:p>
          <a:p>
            <a:pPr algn="l"/>
            <a:r>
              <a:rPr lang="el-GR" sz="2800" b="1" dirty="0"/>
              <a:t>Ιανουάριος 2021 – Απρίλιος 2022</a:t>
            </a:r>
          </a:p>
          <a:p>
            <a:pPr algn="l" fontAlgn="base"/>
            <a:r>
              <a:rPr lang="el-GR" sz="1900" b="1" dirty="0"/>
              <a:t>Οι μετρήσεις πραγματοποιήθηκαν με χρήση οργάνων της </a:t>
            </a:r>
            <a:r>
              <a:rPr lang="en-US" sz="2000" b="1" i="0" dirty="0">
                <a:solidFill>
                  <a:srgbClr val="39DBB8"/>
                </a:solidFill>
                <a:effectLst/>
                <a:latin typeface="Roboto" panose="02000000000000000000" pitchFamily="2" charset="0"/>
              </a:rPr>
              <a:t>Community Energy River</a:t>
            </a:r>
            <a:r>
              <a:rPr lang="el-GR" sz="2000" b="1" i="0" dirty="0">
                <a:solidFill>
                  <a:srgbClr val="39DBB8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l-GR" sz="1900" b="1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από τους μαθητές της Β’ και Γ’ Λυκείου</a:t>
            </a:r>
            <a:endParaRPr lang="en-US" sz="2000" b="1" i="0" dirty="0">
              <a:solidFill>
                <a:srgbClr val="191919"/>
              </a:solidFill>
              <a:effectLst/>
              <a:latin typeface="Roboto" panose="02000000000000000000" pitchFamily="2" charset="0"/>
            </a:endParaRPr>
          </a:p>
          <a:p>
            <a:r>
              <a:rPr lang="el-GR" sz="1900" b="1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37457877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6BF173-255B-A245-1C92-9C8D230E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ΕΝΕΡΓΕΙΑΚΟ ΠΡΟΦΙΛ ΣΧΟΛΙΚΗΣ ΜΟΝΑΔΑΣ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2469294C-2B38-D2BA-9299-F65C2C18D8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82623" y="2837595"/>
            <a:ext cx="6324022" cy="388143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8B9329-5BA6-3253-A6B2-16E716C433F1}"/>
              </a:ext>
            </a:extLst>
          </p:cNvPr>
          <p:cNvSpPr txBox="1"/>
          <p:nvPr/>
        </p:nvSpPr>
        <p:spPr>
          <a:xfrm>
            <a:off x="677334" y="1811214"/>
            <a:ext cx="485302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Έτος Κατασκευής 1980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Προσανατολισμός ΝΔ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Αριθμός χρηστών 150-170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Ώρες λειτουργίας 07:30 – 15:00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Δομικό Στοιχείο Τούβλο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Χωρίς Μόνωση πλην ταράτσας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Θέρμανση, λέβητας πετρελαίου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Παράθυρα Συρόμενα Αλουμινίου μονού τζαμιού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Πόρτες Σιδηροκατασκευής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Φωτισμός, λάμπες φθορισμού </a:t>
            </a:r>
            <a:r>
              <a:rPr lang="en-US" sz="2000" dirty="0"/>
              <a:t>T8 </a:t>
            </a:r>
            <a:r>
              <a:rPr lang="el-GR" sz="2000" dirty="0"/>
              <a:t>58</a:t>
            </a:r>
            <a:r>
              <a:rPr lang="en-US" sz="2000" dirty="0"/>
              <a:t>W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67007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6C71F2-BA5F-5ADB-A502-D79A7B124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Χαρακτηριστικά Κτιρίου (Ισόγειο)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26D2656C-2DAB-83F4-13D9-01300C845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568" y="3182814"/>
            <a:ext cx="7349560" cy="36712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D3BE75-9020-DFBC-AB71-0965471AC8F8}"/>
              </a:ext>
            </a:extLst>
          </p:cNvPr>
          <p:cNvSpPr txBox="1"/>
          <p:nvPr/>
        </p:nvSpPr>
        <p:spPr>
          <a:xfrm>
            <a:off x="861646" y="1811215"/>
            <a:ext cx="38949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Υπόγειο – Ισόγειο - Ταράτσα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Εμβαδόν Ισογείου 2220 </a:t>
            </a:r>
            <a:r>
              <a:rPr lang="en-US" dirty="0"/>
              <a:t>m2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Όγκος Ισογείου 6660 </a:t>
            </a:r>
            <a:r>
              <a:rPr lang="en-US" dirty="0"/>
              <a:t>m3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Εκτιμώμενη επιφάνεια φυσικού φωτισμού, 230 </a:t>
            </a:r>
            <a:r>
              <a:rPr lang="en-US" dirty="0"/>
              <a:t>m2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54266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A2B94D-9D5C-4868-77B5-B4BC694D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405120" cy="726831"/>
          </a:xfrm>
        </p:spPr>
        <p:txBody>
          <a:bodyPr>
            <a:normAutofit fontScale="90000"/>
          </a:bodyPr>
          <a:lstStyle/>
          <a:p>
            <a:r>
              <a:rPr lang="el-GR" dirty="0"/>
              <a:t>Ποσοτικά-Ποιοτικά Δεδομένα Μετρήσεων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9CAAAE7-2B53-2A5C-F45C-A3D9A09DC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17 διαφορετικοί Ενεργειακοί Περίπατοι</a:t>
            </a:r>
          </a:p>
          <a:p>
            <a:r>
              <a:rPr lang="el-GR" dirty="0"/>
              <a:t>50 και πλέον μαθητές έλαβαν μέρος</a:t>
            </a:r>
          </a:p>
          <a:p>
            <a:r>
              <a:rPr lang="el-GR" dirty="0"/>
              <a:t>Μετρήσεις σε αίθουσες μαθημάτων-εργαστηρίων, σε διαδρόμους και </a:t>
            </a:r>
            <a:r>
              <a:rPr lang="el-GR" dirty="0" err="1"/>
              <a:t>αύλειο</a:t>
            </a:r>
            <a:r>
              <a:rPr lang="el-GR" dirty="0"/>
              <a:t> χώρο</a:t>
            </a:r>
          </a:p>
          <a:p>
            <a:r>
              <a:rPr lang="el-GR" dirty="0"/>
              <a:t>300 καταγραφές θερμοκρασίας</a:t>
            </a:r>
          </a:p>
          <a:p>
            <a:r>
              <a:rPr lang="el-GR" dirty="0"/>
              <a:t>70 καταγραφές υγρασίας</a:t>
            </a:r>
          </a:p>
          <a:p>
            <a:r>
              <a:rPr lang="el-GR" dirty="0"/>
              <a:t>60 καταγραφές φωτεινότητας</a:t>
            </a:r>
          </a:p>
          <a:p>
            <a:r>
              <a:rPr lang="el-GR" dirty="0"/>
              <a:t>40 καταγραφές της σχολικής ατμόσφαιρας</a:t>
            </a:r>
          </a:p>
          <a:p>
            <a:r>
              <a:rPr lang="el-GR" dirty="0"/>
              <a:t>30 καταγραφές κατανάλωσης ενέργειας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2581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0E49CB-1636-32BD-CBF1-68E5624E5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6831"/>
          </a:xfrm>
        </p:spPr>
        <p:txBody>
          <a:bodyPr/>
          <a:lstStyle/>
          <a:p>
            <a:r>
              <a:rPr lang="el-GR" dirty="0"/>
              <a:t>Στοιχεία θέρμανσης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6FCDE2-D156-E115-AB42-5CF6EDA74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6431"/>
            <a:ext cx="8596668" cy="47049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/>
              <a:t>Ετήσια κατανάλωση πετρελαίου (10 μήνες) περί 8</a:t>
            </a:r>
            <a:r>
              <a:rPr lang="en-US" sz="2400" dirty="0" err="1"/>
              <a:t>tn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l-GR" sz="2400" dirty="0"/>
              <a:t>Εκτιμώμενο κόστος 10.300 €</a:t>
            </a:r>
          </a:p>
          <a:p>
            <a:pPr marL="0" indent="0">
              <a:buNone/>
            </a:pPr>
            <a:r>
              <a:rPr lang="el-GR" sz="2400" dirty="0"/>
              <a:t>50 Θερμαντικά σώματα</a:t>
            </a:r>
          </a:p>
          <a:p>
            <a:pPr marL="0" indent="0">
              <a:buNone/>
            </a:pPr>
            <a:r>
              <a:rPr lang="el-GR" sz="2400" dirty="0"/>
              <a:t>Μέση θερμοκρασία τάξεων κατά την χειμερινή περίοδο 18,5</a:t>
            </a:r>
            <a:r>
              <a:rPr lang="en-US" sz="2400" dirty="0"/>
              <a:t>c</a:t>
            </a:r>
          </a:p>
          <a:p>
            <a:pPr marL="0" indent="0">
              <a:buNone/>
            </a:pPr>
            <a:r>
              <a:rPr lang="el-GR" sz="2400" dirty="0"/>
              <a:t>Μικρότερη θερμοκρασία 14</a:t>
            </a:r>
            <a:r>
              <a:rPr lang="en-US" sz="2400" dirty="0"/>
              <a:t>c </a:t>
            </a:r>
            <a:r>
              <a:rPr lang="el-GR" sz="2400" dirty="0"/>
              <a:t>8:45 </a:t>
            </a:r>
            <a:r>
              <a:rPr lang="en-US" sz="2400" dirty="0"/>
              <a:t>3</a:t>
            </a:r>
            <a:r>
              <a:rPr lang="el-GR" sz="2400" dirty="0"/>
              <a:t>/2/22 με εξωτερική θερμοκρασία -1,5</a:t>
            </a:r>
            <a:r>
              <a:rPr lang="en-US" sz="2400" dirty="0"/>
              <a:t>c</a:t>
            </a:r>
          </a:p>
          <a:p>
            <a:pPr marL="0" indent="0">
              <a:buNone/>
            </a:pPr>
            <a:r>
              <a:rPr lang="el-GR" sz="2400" dirty="0"/>
              <a:t>Μέση υγρασία 58% με μέγιστη καταγραφή 77% </a:t>
            </a:r>
          </a:p>
          <a:p>
            <a:pPr marL="0" indent="0">
              <a:buNone/>
            </a:pPr>
            <a:r>
              <a:rPr lang="el-GR" sz="2400" dirty="0"/>
              <a:t>Σενάριο αντικατάστασης κουφωμάτων με ενεργειακά κόστους 60€/</a:t>
            </a:r>
            <a:r>
              <a:rPr lang="el-GR" sz="2400" dirty="0" err="1"/>
              <a:t>τμ</a:t>
            </a:r>
            <a:r>
              <a:rPr lang="el-GR" sz="2400" dirty="0"/>
              <a:t> δαπάνη 13800€</a:t>
            </a:r>
          </a:p>
          <a:p>
            <a:pPr marL="0" indent="0">
              <a:buNone/>
            </a:pPr>
            <a:r>
              <a:rPr lang="el-GR" sz="2400" dirty="0"/>
              <a:t>Εξοικονόμηση ενέργειας 30% απόσβεση σε λιγότερα από 10 χρόνια</a:t>
            </a:r>
          </a:p>
        </p:txBody>
      </p:sp>
    </p:spTree>
    <p:extLst>
      <p:ext uri="{BB962C8B-B14F-4D97-AF65-F5344CB8AC3E}">
        <p14:creationId xmlns:p14="http://schemas.microsoft.com/office/powerpoint/2010/main" val="3386867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0E49CB-1636-32BD-CBF1-68E5624E5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308" cy="1227992"/>
          </a:xfrm>
        </p:spPr>
        <p:txBody>
          <a:bodyPr>
            <a:normAutofit/>
          </a:bodyPr>
          <a:lstStyle/>
          <a:p>
            <a:r>
              <a:rPr lang="el-GR" dirty="0"/>
              <a:t>Μετρήσεις θέρμανσης </a:t>
            </a:r>
            <a:r>
              <a:rPr lang="el-GR" sz="2400" dirty="0"/>
              <a:t>(Σχολική αίθουσα 6,5</a:t>
            </a:r>
            <a:r>
              <a:rPr lang="en-US" sz="2400" dirty="0"/>
              <a:t>x</a:t>
            </a:r>
            <a:r>
              <a:rPr lang="el-GR" sz="2400" dirty="0"/>
              <a:t>7,8)</a:t>
            </a:r>
            <a:br>
              <a:rPr lang="el-GR" sz="2400" dirty="0"/>
            </a:br>
            <a:r>
              <a:rPr lang="el-GR" sz="2400" dirty="0"/>
              <a:t>Συνολικά γίναν 17 ενεργειακοί περίπατοι </a:t>
            </a:r>
            <a:endParaRPr lang="el-GR" dirty="0"/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C7232764-E857-8BD6-5B8C-BBFAF89379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892967"/>
              </p:ext>
            </p:extLst>
          </p:nvPr>
        </p:nvGraphicFramePr>
        <p:xfrm>
          <a:off x="677861" y="2160588"/>
          <a:ext cx="969443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468">
                  <a:extLst>
                    <a:ext uri="{9D8B030D-6E8A-4147-A177-3AD203B41FA5}">
                      <a16:colId xmlns:a16="http://schemas.microsoft.com/office/drawing/2014/main" val="1835115736"/>
                    </a:ext>
                  </a:extLst>
                </a:gridCol>
                <a:gridCol w="827371">
                  <a:extLst>
                    <a:ext uri="{9D8B030D-6E8A-4147-A177-3AD203B41FA5}">
                      <a16:colId xmlns:a16="http://schemas.microsoft.com/office/drawing/2014/main" val="2069905126"/>
                    </a:ext>
                  </a:extLst>
                </a:gridCol>
                <a:gridCol w="1384920">
                  <a:extLst>
                    <a:ext uri="{9D8B030D-6E8A-4147-A177-3AD203B41FA5}">
                      <a16:colId xmlns:a16="http://schemas.microsoft.com/office/drawing/2014/main" val="2361227839"/>
                    </a:ext>
                  </a:extLst>
                </a:gridCol>
                <a:gridCol w="1384920">
                  <a:extLst>
                    <a:ext uri="{9D8B030D-6E8A-4147-A177-3AD203B41FA5}">
                      <a16:colId xmlns:a16="http://schemas.microsoft.com/office/drawing/2014/main" val="2783563347"/>
                    </a:ext>
                  </a:extLst>
                </a:gridCol>
                <a:gridCol w="1384920">
                  <a:extLst>
                    <a:ext uri="{9D8B030D-6E8A-4147-A177-3AD203B41FA5}">
                      <a16:colId xmlns:a16="http://schemas.microsoft.com/office/drawing/2014/main" val="3507477979"/>
                    </a:ext>
                  </a:extLst>
                </a:gridCol>
                <a:gridCol w="1384920">
                  <a:extLst>
                    <a:ext uri="{9D8B030D-6E8A-4147-A177-3AD203B41FA5}">
                      <a16:colId xmlns:a16="http://schemas.microsoft.com/office/drawing/2014/main" val="2603433761"/>
                    </a:ext>
                  </a:extLst>
                </a:gridCol>
                <a:gridCol w="1384920">
                  <a:extLst>
                    <a:ext uri="{9D8B030D-6E8A-4147-A177-3AD203B41FA5}">
                      <a16:colId xmlns:a16="http://schemas.microsoft.com/office/drawing/2014/main" val="2633558129"/>
                    </a:ext>
                  </a:extLst>
                </a:gridCol>
              </a:tblGrid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ΗΜΕΡΟΜΗΝΙΑ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ΠΑΡΑΘΥΡΟ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ΤΑΒΑΝΙ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ΠΑΤΩΜΑ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ΕΞ.ΤΟΙΧΟΣ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ΧΩΡΟΣ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797027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11/1/22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</a:t>
                      </a:r>
                      <a:r>
                        <a:rPr lang="en-US" dirty="0"/>
                        <a:t>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261847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1/2/22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623884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18/2/22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648029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2/3/22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782494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n-US" dirty="0"/>
                        <a:t>28/3/22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516313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n-US" dirty="0"/>
                        <a:t>8/4/22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l-G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72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99421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E5DE56C4-44BC-041B-9DA2-520F22260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216847">
            <a:off x="8801099" y="3313392"/>
            <a:ext cx="2608385" cy="3330449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DD0E49CB-1636-32BD-CBF1-68E5624E5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6831"/>
          </a:xfrm>
        </p:spPr>
        <p:txBody>
          <a:bodyPr/>
          <a:lstStyle/>
          <a:p>
            <a:r>
              <a:rPr lang="el-GR" dirty="0"/>
              <a:t>Στοιχεία Ενέργειας – Φωτισμού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6FCDE2-D156-E115-AB42-5CF6EDA74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6431"/>
            <a:ext cx="8596668" cy="4704931"/>
          </a:xfrm>
        </p:spPr>
        <p:txBody>
          <a:bodyPr>
            <a:normAutofit/>
          </a:bodyPr>
          <a:lstStyle/>
          <a:p>
            <a:r>
              <a:rPr lang="el-GR" sz="2400" dirty="0"/>
              <a:t>Εγκατεστημένη ισχύς, 30 Η/Υ</a:t>
            </a:r>
            <a:r>
              <a:rPr lang="en-US" sz="2400" dirty="0"/>
              <a:t> 260Watt</a:t>
            </a:r>
          </a:p>
          <a:p>
            <a:r>
              <a:rPr lang="en-US" sz="2400" dirty="0"/>
              <a:t>562 </a:t>
            </a:r>
            <a:r>
              <a:rPr lang="el-GR" sz="2400" dirty="0"/>
              <a:t>λάμπες φθορίου Τ8 58</a:t>
            </a:r>
            <a:r>
              <a:rPr lang="en-US" sz="2400" dirty="0"/>
              <a:t>W</a:t>
            </a:r>
          </a:p>
          <a:p>
            <a:r>
              <a:rPr lang="el-GR" sz="2400" dirty="0"/>
              <a:t>Εκτιμώμενη κατανάλωση 35</a:t>
            </a:r>
            <a:r>
              <a:rPr lang="en-US" sz="2400" dirty="0" err="1"/>
              <a:t>KWh</a:t>
            </a:r>
            <a:r>
              <a:rPr lang="el-GR" sz="2400" dirty="0"/>
              <a:t>,</a:t>
            </a:r>
            <a:r>
              <a:rPr lang="en-US" sz="2400" dirty="0"/>
              <a:t> </a:t>
            </a:r>
            <a:r>
              <a:rPr lang="el-GR" sz="2400" dirty="0"/>
              <a:t>κόστος 8,75€/</a:t>
            </a:r>
            <a:r>
              <a:rPr lang="en-US" sz="2400" dirty="0"/>
              <a:t>h</a:t>
            </a:r>
          </a:p>
          <a:p>
            <a:r>
              <a:rPr lang="el-GR" sz="2400" dirty="0"/>
              <a:t>Αντικατάσταση με τεχνολογία </a:t>
            </a:r>
            <a:r>
              <a:rPr lang="en-US" sz="2400" dirty="0"/>
              <a:t>led 18W 4,5</a:t>
            </a:r>
            <a:r>
              <a:rPr lang="el-GR" sz="2400" dirty="0"/>
              <a:t>€ κόστος 2.500€ απόσβεση σε πολύ λιγότερο από ένα χρόνο</a:t>
            </a:r>
          </a:p>
          <a:p>
            <a:r>
              <a:rPr lang="el-GR" sz="2400" dirty="0"/>
              <a:t>Συνθήκες φωτισμού ικανοποιητικές.</a:t>
            </a:r>
          </a:p>
        </p:txBody>
      </p:sp>
    </p:spTree>
    <p:extLst>
      <p:ext uri="{BB962C8B-B14F-4D97-AF65-F5344CB8AC3E}">
        <p14:creationId xmlns:p14="http://schemas.microsoft.com/office/powerpoint/2010/main" val="1805148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0E49CB-1636-32BD-CBF1-68E5624E5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308" cy="1227992"/>
          </a:xfrm>
        </p:spPr>
        <p:txBody>
          <a:bodyPr>
            <a:normAutofit/>
          </a:bodyPr>
          <a:lstStyle/>
          <a:p>
            <a:r>
              <a:rPr lang="el-GR" dirty="0"/>
              <a:t>Μετρήσεις Φωτισμού </a:t>
            </a:r>
            <a:r>
              <a:rPr lang="el-GR" sz="2400" dirty="0"/>
              <a:t>(Σχολική αίθουσα 6,5</a:t>
            </a:r>
            <a:r>
              <a:rPr lang="en-US" sz="2400" dirty="0"/>
              <a:t>x</a:t>
            </a:r>
            <a:r>
              <a:rPr lang="el-GR" sz="2400" dirty="0"/>
              <a:t>7,8)</a:t>
            </a:r>
            <a:br>
              <a:rPr lang="el-GR" sz="2400" dirty="0"/>
            </a:br>
            <a:endParaRPr lang="el-GR" dirty="0"/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C7232764-E857-8BD6-5B8C-BBFAF89379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068634"/>
              </p:ext>
            </p:extLst>
          </p:nvPr>
        </p:nvGraphicFramePr>
        <p:xfrm>
          <a:off x="677862" y="2160588"/>
          <a:ext cx="9864117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969">
                  <a:extLst>
                    <a:ext uri="{9D8B030D-6E8A-4147-A177-3AD203B41FA5}">
                      <a16:colId xmlns:a16="http://schemas.microsoft.com/office/drawing/2014/main" val="1835115736"/>
                    </a:ext>
                  </a:extLst>
                </a:gridCol>
                <a:gridCol w="1116623">
                  <a:extLst>
                    <a:ext uri="{9D8B030D-6E8A-4147-A177-3AD203B41FA5}">
                      <a16:colId xmlns:a16="http://schemas.microsoft.com/office/drawing/2014/main" val="2069905126"/>
                    </a:ext>
                  </a:extLst>
                </a:gridCol>
                <a:gridCol w="1537886">
                  <a:extLst>
                    <a:ext uri="{9D8B030D-6E8A-4147-A177-3AD203B41FA5}">
                      <a16:colId xmlns:a16="http://schemas.microsoft.com/office/drawing/2014/main" val="2361227839"/>
                    </a:ext>
                  </a:extLst>
                </a:gridCol>
                <a:gridCol w="1300403">
                  <a:extLst>
                    <a:ext uri="{9D8B030D-6E8A-4147-A177-3AD203B41FA5}">
                      <a16:colId xmlns:a16="http://schemas.microsoft.com/office/drawing/2014/main" val="2783563347"/>
                    </a:ext>
                  </a:extLst>
                </a:gridCol>
                <a:gridCol w="1549072">
                  <a:extLst>
                    <a:ext uri="{9D8B030D-6E8A-4147-A177-3AD203B41FA5}">
                      <a16:colId xmlns:a16="http://schemas.microsoft.com/office/drawing/2014/main" val="3507477979"/>
                    </a:ext>
                  </a:extLst>
                </a:gridCol>
                <a:gridCol w="1310054">
                  <a:extLst>
                    <a:ext uri="{9D8B030D-6E8A-4147-A177-3AD203B41FA5}">
                      <a16:colId xmlns:a16="http://schemas.microsoft.com/office/drawing/2014/main" val="2603433761"/>
                    </a:ext>
                  </a:extLst>
                </a:gridCol>
                <a:gridCol w="1477110">
                  <a:extLst>
                    <a:ext uri="{9D8B030D-6E8A-4147-A177-3AD203B41FA5}">
                      <a16:colId xmlns:a16="http://schemas.microsoft.com/office/drawing/2014/main" val="2633558129"/>
                    </a:ext>
                  </a:extLst>
                </a:gridCol>
              </a:tblGrid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ΗΜΕΡΟΜΗΝΙΑ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ΧΩΡΙΣ ΦΩΤΙΣΜΟ ΠΑΡΑΘΥΡΟ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ΧΩΡΙΣ ΦΩΤΙΣΜΟΠΙΝΑΚΑΣ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ΠΑΡΑΘΥΡΟ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ΠΙΝΑΚΑΣ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ΔΙΑΔΡΟΜΟΣ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797027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11/1/22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230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261847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1/2/22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190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623884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18/2/22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25.500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1250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648029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2/3/22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1960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782494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n-US" dirty="0"/>
                        <a:t>28/3/22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50.000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17.000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17.000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516313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n-US" dirty="0"/>
                        <a:t>8/4/22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&gt;100.000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25.000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72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25300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0E49CB-1636-32BD-CBF1-68E5624E5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178843" cy="1227992"/>
          </a:xfrm>
        </p:spPr>
        <p:txBody>
          <a:bodyPr>
            <a:normAutofit fontScale="90000"/>
          </a:bodyPr>
          <a:lstStyle/>
          <a:p>
            <a:r>
              <a:rPr lang="el-GR" dirty="0"/>
              <a:t>Μετρήσεις Ατμόσφαιρας </a:t>
            </a:r>
            <a:r>
              <a:rPr lang="en-US" dirty="0"/>
              <a:t>CO2</a:t>
            </a:r>
            <a:r>
              <a:rPr lang="el-GR" sz="2400" dirty="0"/>
              <a:t>(Σχολική αίθουσα 6,5</a:t>
            </a:r>
            <a:r>
              <a:rPr lang="en-US" sz="2400" dirty="0"/>
              <a:t>x</a:t>
            </a:r>
            <a:r>
              <a:rPr lang="el-GR" sz="2400" dirty="0"/>
              <a:t>7,8)</a:t>
            </a:r>
            <a:br>
              <a:rPr lang="el-GR" sz="2400" dirty="0"/>
            </a:br>
            <a:endParaRPr lang="el-GR" dirty="0"/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C7232764-E857-8BD6-5B8C-BBFAF89379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717490"/>
              </p:ext>
            </p:extLst>
          </p:nvPr>
        </p:nvGraphicFramePr>
        <p:xfrm>
          <a:off x="677862" y="2160588"/>
          <a:ext cx="8193294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969">
                  <a:extLst>
                    <a:ext uri="{9D8B030D-6E8A-4147-A177-3AD203B41FA5}">
                      <a16:colId xmlns:a16="http://schemas.microsoft.com/office/drawing/2014/main" val="1835115736"/>
                    </a:ext>
                  </a:extLst>
                </a:gridCol>
                <a:gridCol w="1608992">
                  <a:extLst>
                    <a:ext uri="{9D8B030D-6E8A-4147-A177-3AD203B41FA5}">
                      <a16:colId xmlns:a16="http://schemas.microsoft.com/office/drawing/2014/main" val="2069905126"/>
                    </a:ext>
                  </a:extLst>
                </a:gridCol>
                <a:gridCol w="2137640">
                  <a:extLst>
                    <a:ext uri="{9D8B030D-6E8A-4147-A177-3AD203B41FA5}">
                      <a16:colId xmlns:a16="http://schemas.microsoft.com/office/drawing/2014/main" val="2361227839"/>
                    </a:ext>
                  </a:extLst>
                </a:gridCol>
                <a:gridCol w="2873693">
                  <a:extLst>
                    <a:ext uri="{9D8B030D-6E8A-4147-A177-3AD203B41FA5}">
                      <a16:colId xmlns:a16="http://schemas.microsoft.com/office/drawing/2014/main" val="2783563347"/>
                    </a:ext>
                  </a:extLst>
                </a:gridCol>
              </a:tblGrid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ΗΜΕΡΟΜΗΝΙΑ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ΔΙΑΔΡΟΜΟΣ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ΑΙΘΟΥΣΑ ΠΡΙΝ ΤΟ ΜΑΘΗΜΑ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ΑΙΘΟΥΣΑ ΜΕΤΑ ΤΟ ΜΑΘΗΜΑ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797027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11/1/22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261847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1/2/22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890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623884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18/2/22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830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648029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l-GR" dirty="0"/>
                        <a:t>2/3/22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782494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n-US" dirty="0"/>
                        <a:t>28/3/22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516313"/>
                  </a:ext>
                </a:extLst>
              </a:tr>
              <a:tr h="311318">
                <a:tc>
                  <a:txBody>
                    <a:bodyPr/>
                    <a:lstStyle/>
                    <a:p>
                      <a:r>
                        <a:rPr lang="en-US" dirty="0"/>
                        <a:t>8/4/22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650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72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53995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</TotalTime>
  <Words>441</Words>
  <Application>Microsoft Office PowerPoint</Application>
  <PresentationFormat>Ευρεία οθόνη</PresentationFormat>
  <Paragraphs>174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Roboto</vt:lpstr>
      <vt:lpstr>Trebuchet MS</vt:lpstr>
      <vt:lpstr>Wingdings 3</vt:lpstr>
      <vt:lpstr>Όψη</vt:lpstr>
      <vt:lpstr>Ενεργειακοί Περίπατοι</vt:lpstr>
      <vt:lpstr>ΕΝΕΡΓΕΙΑΚΟ ΠΡΟΦΙΛ ΣΧΟΛΙΚΗΣ ΜΟΝΑΔΑΣ</vt:lpstr>
      <vt:lpstr>Χαρακτηριστικά Κτιρίου (Ισόγειο)</vt:lpstr>
      <vt:lpstr>Ποσοτικά-Ποιοτικά Δεδομένα Μετρήσεων</vt:lpstr>
      <vt:lpstr>Στοιχεία θέρμανσης</vt:lpstr>
      <vt:lpstr>Μετρήσεις θέρμανσης (Σχολική αίθουσα 6,5x7,8) Συνολικά γίναν 17 ενεργειακοί περίπατοι </vt:lpstr>
      <vt:lpstr>Στοιχεία Ενέργειας – Φωτισμού</vt:lpstr>
      <vt:lpstr>Μετρήσεις Φωτισμού (Σχολική αίθουσα 6,5x7,8) </vt:lpstr>
      <vt:lpstr>Μετρήσεις Ατμόσφαιρας CO2(Σχολική αίθουσα 6,5x7,8)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Ενεργειακοί Περίπατοι</dc:title>
  <dc:creator>IKAROS on earth</dc:creator>
  <cp:lastModifiedBy>IKAROS on earth</cp:lastModifiedBy>
  <cp:revision>2</cp:revision>
  <dcterms:created xsi:type="dcterms:W3CDTF">2022-05-04T18:29:02Z</dcterms:created>
  <dcterms:modified xsi:type="dcterms:W3CDTF">2022-05-05T06:51:57Z</dcterms:modified>
</cp:coreProperties>
</file>